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4"/>
  </p:sldMasterIdLst>
  <p:notesMasterIdLst>
    <p:notesMasterId r:id="rId15"/>
  </p:notesMasterIdLst>
  <p:sldIdLst>
    <p:sldId id="256" r:id="rId5"/>
    <p:sldId id="288" r:id="rId6"/>
    <p:sldId id="293" r:id="rId7"/>
    <p:sldId id="294" r:id="rId8"/>
    <p:sldId id="296" r:id="rId9"/>
    <p:sldId id="299" r:id="rId10"/>
    <p:sldId id="300" r:id="rId11"/>
    <p:sldId id="302" r:id="rId12"/>
    <p:sldId id="278" r:id="rId13"/>
    <p:sldId id="303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oppins" pitchFamily="2" charset="0"/>
      <p:regular r:id="rId20"/>
      <p:bold r:id="rId21"/>
      <p:italic r:id="rId22"/>
      <p:boldItalic r:id="rId23"/>
    </p:embeddedFont>
    <p:embeddedFont>
      <p:font typeface="Poppins Light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bert Eustaquio De Almeida Sandinha" initials="HEDAS" lastIdx="3" clrIdx="0">
    <p:extLst>
      <p:ext uri="{19B8F6BF-5375-455C-9EA6-DF929625EA0E}">
        <p15:presenceInfo xmlns:p15="http://schemas.microsoft.com/office/powerpoint/2012/main" userId="Hebert Eustaquio De Almeida Sandinh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4DA76C-795A-495A-BEFA-B778C0396278}">
  <a:tblStyle styleId="{F84DA76C-795A-495A-BEFA-B778C03962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1611BF4-621E-4B3C-804F-145F23E6AE4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font" Target="fonts/font3.fntdata" /><Relationship Id="rId26" Type="http://schemas.openxmlformats.org/officeDocument/2006/relationships/font" Target="fonts/font11.fntdata" /><Relationship Id="rId3" Type="http://schemas.openxmlformats.org/officeDocument/2006/relationships/customXml" Target="../customXml/item3.xml" /><Relationship Id="rId21" Type="http://schemas.openxmlformats.org/officeDocument/2006/relationships/font" Target="fonts/font6.fntdata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font" Target="fonts/font2.fntdata" /><Relationship Id="rId25" Type="http://schemas.openxmlformats.org/officeDocument/2006/relationships/font" Target="fonts/font10.fntdata" /><Relationship Id="rId2" Type="http://schemas.openxmlformats.org/officeDocument/2006/relationships/customXml" Target="../customXml/item2.xml" /><Relationship Id="rId16" Type="http://schemas.openxmlformats.org/officeDocument/2006/relationships/font" Target="fonts/font1.fntdata" /><Relationship Id="rId20" Type="http://schemas.openxmlformats.org/officeDocument/2006/relationships/font" Target="fonts/font5.fntdata" /><Relationship Id="rId29" Type="http://schemas.openxmlformats.org/officeDocument/2006/relationships/presProps" Target="pres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font" Target="fonts/font9.fntdata" /><Relationship Id="rId32" Type="http://schemas.openxmlformats.org/officeDocument/2006/relationships/tableStyles" Target="tableStyles.xml" /><Relationship Id="rId5" Type="http://schemas.openxmlformats.org/officeDocument/2006/relationships/slide" Target="slides/slide1.xml" /><Relationship Id="rId15" Type="http://schemas.openxmlformats.org/officeDocument/2006/relationships/notesMaster" Target="notesMasters/notesMaster1.xml" /><Relationship Id="rId23" Type="http://schemas.openxmlformats.org/officeDocument/2006/relationships/font" Target="fonts/font8.fntdata" /><Relationship Id="rId28" Type="http://schemas.openxmlformats.org/officeDocument/2006/relationships/commentAuthors" Target="commentAuthors.xml" /><Relationship Id="rId10" Type="http://schemas.openxmlformats.org/officeDocument/2006/relationships/slide" Target="slides/slide6.xml" /><Relationship Id="rId19" Type="http://schemas.openxmlformats.org/officeDocument/2006/relationships/font" Target="fonts/font4.fntdata" /><Relationship Id="rId31" Type="http://schemas.openxmlformats.org/officeDocument/2006/relationships/theme" Target="theme/theme1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font" Target="fonts/font7.fntdata" /><Relationship Id="rId27" Type="http://schemas.openxmlformats.org/officeDocument/2006/relationships/font" Target="fonts/font12.fntdata" /><Relationship Id="rId30" Type="http://schemas.openxmlformats.org/officeDocument/2006/relationships/viewProps" Target="viewProps.xml" /></Relationships>
</file>

<file path=ppt/media/image1.jpg>
</file>

<file path=ppt/media/image2.pn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51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c234826ef4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c234826ef4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7368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7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890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267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20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800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12" name="Google Shape;12;p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6" name="Google Shape;16;p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effectLst>
            <a:outerShdw blurRad="85725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48" name="Google Shape;48;p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98" name="Google Shape;98;p9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B">
  <p:cSld name="BLANK_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24" name="Google Shape;124;p1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1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1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5" Type="http://schemas.openxmlformats.org/officeDocument/2006/relationships/theme" Target="../theme/theme1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buNone/>
              <a:defRPr sz="1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" name="MSIPCMContentMarking" descr="{&quot;HashCode&quot;:-1487292391,&quot;Placement&quot;:&quot;Header&quot;,&quot;Top&quot;:0.0,&quot;Left&quot;:664.051636,&quot;SlideWidth&quot;:720,&quot;SlideHeight&quot;:405}">
            <a:extLst>
              <a:ext uri="{FF2B5EF4-FFF2-40B4-BE49-F238E27FC236}">
                <a16:creationId xmlns:a16="http://schemas.microsoft.com/office/drawing/2014/main" id="{F26D4C64-F563-6757-D777-0CB3138487A5}"/>
              </a:ext>
            </a:extLst>
          </p:cNvPr>
          <p:cNvSpPr txBox="1"/>
          <p:nvPr userDrawn="1"/>
        </p:nvSpPr>
        <p:spPr>
          <a:xfrm>
            <a:off x="8433456" y="0"/>
            <a:ext cx="710544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#interna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5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4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Relationship Id="rId5" Type="http://schemas.openxmlformats.org/officeDocument/2006/relationships/image" Target="../media/image5.jp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PROJETO</a:t>
            </a:r>
            <a:br>
              <a:rPr lang="en" dirty="0"/>
            </a:br>
            <a:r>
              <a:rPr lang="en" dirty="0"/>
              <a:t>PETS</a:t>
            </a:r>
            <a:endParaRPr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3657C29-D16B-3926-B279-B166D62D0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3407" y="755745"/>
            <a:ext cx="1081225" cy="1243151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ctrTitle" idx="4294967295"/>
          </p:nvPr>
        </p:nvSpPr>
        <p:spPr>
          <a:xfrm>
            <a:off x="2351788" y="1180487"/>
            <a:ext cx="4608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Obrigado</a:t>
            </a:r>
            <a:endParaRPr sz="6600" dirty="0"/>
          </a:p>
        </p:txBody>
      </p:sp>
      <p:sp>
        <p:nvSpPr>
          <p:cNvPr id="443" name="Google Shape;443;p36"/>
          <p:cNvSpPr txBox="1">
            <a:spLocks noGrp="1"/>
          </p:cNvSpPr>
          <p:nvPr>
            <p:ph type="subTitle" idx="4294967295"/>
          </p:nvPr>
        </p:nvSpPr>
        <p:spPr>
          <a:xfrm>
            <a:off x="2268000" y="3094216"/>
            <a:ext cx="4608000" cy="537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Perguntas?</a:t>
            </a:r>
            <a:endParaRPr dirty="0"/>
          </a:p>
        </p:txBody>
      </p:sp>
      <p:grpSp>
        <p:nvGrpSpPr>
          <p:cNvPr id="444" name="Google Shape;444;p36"/>
          <p:cNvGrpSpPr/>
          <p:nvPr/>
        </p:nvGrpSpPr>
        <p:grpSpPr>
          <a:xfrm>
            <a:off x="1812552" y="1460659"/>
            <a:ext cx="345971" cy="325505"/>
            <a:chOff x="5972700" y="2330200"/>
            <a:chExt cx="411625" cy="387275"/>
          </a:xfrm>
        </p:grpSpPr>
        <p:sp>
          <p:nvSpPr>
            <p:cNvPr id="445" name="Google Shape;445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29482625"/>
      </p:ext>
    </p:extLst>
  </p:cSld>
  <p:clrMapOvr>
    <a:masterClrMapping/>
  </p:clrMapOvr>
  <p:transition advClick="0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46"/>
          <p:cNvSpPr txBox="1">
            <a:spLocks noGrp="1"/>
          </p:cNvSpPr>
          <p:nvPr>
            <p:ph type="title"/>
          </p:nvPr>
        </p:nvSpPr>
        <p:spPr>
          <a:xfrm>
            <a:off x="449249" y="384050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latin typeface="+mj-lt"/>
              </a:rPr>
              <a:t>Equi</a:t>
            </a:r>
            <a:r>
              <a:rPr lang="en" dirty="0">
                <a:latin typeface="+mj-lt"/>
              </a:rPr>
              <a:t>pe</a:t>
            </a:r>
            <a:endParaRPr dirty="0">
              <a:latin typeface="+mj-lt"/>
            </a:endParaRPr>
          </a:p>
        </p:txBody>
      </p:sp>
      <p:sp>
        <p:nvSpPr>
          <p:cNvPr id="658" name="Google Shape;658;p4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60" name="Google Shape;660;p46"/>
          <p:cNvSpPr txBox="1"/>
          <p:nvPr/>
        </p:nvSpPr>
        <p:spPr>
          <a:xfrm>
            <a:off x="684228" y="4230214"/>
            <a:ext cx="1489200" cy="3070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+mj-lt"/>
                <a:ea typeface="Poppins"/>
                <a:cs typeface="Poppins"/>
                <a:sym typeface="Poppins"/>
              </a:rPr>
              <a:t>Hebert Sandinha</a:t>
            </a:r>
            <a:br>
              <a:rPr lang="en" dirty="0">
                <a:latin typeface="Poppins"/>
                <a:ea typeface="Poppins"/>
                <a:cs typeface="Poppins"/>
                <a:sym typeface="Poppins"/>
              </a:rPr>
            </a:b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2" name="Google Shape;662;p46"/>
          <p:cNvSpPr txBox="1"/>
          <p:nvPr/>
        </p:nvSpPr>
        <p:spPr>
          <a:xfrm>
            <a:off x="6822219" y="4230214"/>
            <a:ext cx="1637553" cy="435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+mj-lt"/>
                <a:ea typeface="Poppins"/>
                <a:cs typeface="Poppins"/>
                <a:sym typeface="Poppins"/>
              </a:rPr>
              <a:t>Elvis Teixeira Dias</a:t>
            </a:r>
            <a:br>
              <a:rPr lang="en" dirty="0">
                <a:latin typeface="Poppins"/>
                <a:ea typeface="Poppins"/>
                <a:cs typeface="Poppins"/>
                <a:sym typeface="Poppins"/>
              </a:rPr>
            </a:br>
            <a:endParaRPr sz="8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64" name="Google Shape;664;p46"/>
          <p:cNvSpPr txBox="1"/>
          <p:nvPr/>
        </p:nvSpPr>
        <p:spPr>
          <a:xfrm>
            <a:off x="3820336" y="4230214"/>
            <a:ext cx="1489200" cy="52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+mj-lt"/>
                <a:ea typeface="Poppins"/>
                <a:cs typeface="Poppins"/>
                <a:sym typeface="Poppins"/>
              </a:rPr>
              <a:t>Rafaella Belisário</a:t>
            </a:r>
            <a:br>
              <a:rPr lang="en" dirty="0">
                <a:latin typeface="Poppins"/>
                <a:ea typeface="Poppins"/>
                <a:cs typeface="Poppins"/>
                <a:sym typeface="Poppins"/>
              </a:rPr>
            </a:br>
            <a:endParaRPr lang="en-US" sz="800" dirty="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6" name="Imagem 5" descr="Pessoa posando para foto&#10;&#10;Descrição gerada automaticamente">
            <a:extLst>
              <a:ext uri="{FF2B5EF4-FFF2-40B4-BE49-F238E27FC236}">
                <a16:creationId xmlns:a16="http://schemas.microsoft.com/office/drawing/2014/main" id="{5F97118B-86E5-7EA1-DF36-0D00208900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-395" t="18855" r="12048" b="30053"/>
          <a:stretch/>
        </p:blipFill>
        <p:spPr>
          <a:xfrm>
            <a:off x="3460323" y="1674338"/>
            <a:ext cx="2209226" cy="2271458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9" name="Imagem 8" descr="Homem dirigindo carro com óculos escuros&#10;&#10;Descrição gerada automaticamente">
            <a:extLst>
              <a:ext uri="{FF2B5EF4-FFF2-40B4-BE49-F238E27FC236}">
                <a16:creationId xmlns:a16="http://schemas.microsoft.com/office/drawing/2014/main" id="{4C752C4A-5700-94F5-189C-21DF0BB6AB4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1181" y="1733383"/>
            <a:ext cx="2237637" cy="2212413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" name="Imagem 10" descr="Homem com óculos de sol dentro de carro&#10;&#10;Descrição gerada automaticamente">
            <a:extLst>
              <a:ext uri="{FF2B5EF4-FFF2-40B4-BE49-F238E27FC236}">
                <a16:creationId xmlns:a16="http://schemas.microsoft.com/office/drawing/2014/main" id="{2268477B-15BD-892B-DB9E-CAA4351515B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490" y="1726978"/>
            <a:ext cx="2432564" cy="221881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Problema</a:t>
            </a:r>
            <a:endParaRPr dirty="0">
              <a:latin typeface="+mj-lt"/>
            </a:endParaRPr>
          </a:p>
        </p:txBody>
      </p:sp>
      <p:sp>
        <p:nvSpPr>
          <p:cNvPr id="194" name="Google Shape;194;p19"/>
          <p:cNvSpPr txBox="1">
            <a:spLocks noGrp="1"/>
          </p:cNvSpPr>
          <p:nvPr>
            <p:ph type="body" idx="1"/>
          </p:nvPr>
        </p:nvSpPr>
        <p:spPr>
          <a:xfrm>
            <a:off x="350137" y="2002420"/>
            <a:ext cx="5220300" cy="24608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 fontAlgn="base"/>
            <a:endParaRPr lang="pt-BR" sz="24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algn="ctr" fontAlgn="base"/>
            <a:r>
              <a:rPr lang="pt-BR" sz="2400" dirty="0">
                <a:latin typeface="Arial" panose="020B0604020202020204" pitchFamily="34" charset="0"/>
                <a:ea typeface="Times New Roman" panose="02020603050405020304" pitchFamily="18" charset="0"/>
              </a:rPr>
              <a:t>Criar um diferencial dentre tantos petshops existentes na cidade de Belo Horizonte</a:t>
            </a:r>
          </a:p>
          <a:p>
            <a:pPr algn="just"/>
            <a:endParaRPr lang="pt-BR" sz="1800" dirty="0">
              <a:effectLst/>
              <a:latin typeface="Arial"/>
              <a:ea typeface="Times New Roman" panose="02020603050405020304" pitchFamily="18" charset="0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57231416"/>
      </p:ext>
    </p:extLst>
  </p:cSld>
  <p:clrMapOvr>
    <a:masterClrMapping/>
  </p:clrMapOvr>
  <p:transition advClick="0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457200" y="211119"/>
            <a:ext cx="5220300" cy="10741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Objetivo</a:t>
            </a:r>
            <a:endParaRPr dirty="0">
              <a:latin typeface="+mj-lt"/>
            </a:endParaRPr>
          </a:p>
        </p:txBody>
      </p:sp>
      <p:sp>
        <p:nvSpPr>
          <p:cNvPr id="194" name="Google Shape;194;p19"/>
          <p:cNvSpPr txBox="1">
            <a:spLocks noGrp="1"/>
          </p:cNvSpPr>
          <p:nvPr>
            <p:ph type="body" idx="1"/>
          </p:nvPr>
        </p:nvSpPr>
        <p:spPr>
          <a:xfrm>
            <a:off x="350137" y="1443631"/>
            <a:ext cx="5633885" cy="3568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algn="just" fontAlgn="base">
              <a:buClrTx/>
              <a:buFont typeface="Poppins Light" panose="05000000000000000000" pitchFamily="2" charset="2"/>
              <a:buChar char="￮"/>
            </a:pPr>
            <a:r>
              <a:rPr lang="pt-BR" sz="1900" b="1" dirty="0">
                <a:latin typeface="Arial"/>
              </a:rPr>
              <a:t>G</a:t>
            </a:r>
            <a:r>
              <a:rPr lang="pt-BR" sz="1900" b="1" dirty="0">
                <a:latin typeface="Arial"/>
                <a:ea typeface="Times New Roman" panose="02020603050405020304" pitchFamily="18" charset="0"/>
              </a:rPr>
              <a:t>eral:</a:t>
            </a:r>
          </a:p>
          <a:p>
            <a:pPr marL="127000" indent="0" algn="just">
              <a:buClrTx/>
              <a:buNone/>
            </a:pPr>
            <a:r>
              <a:rPr lang="pt-BR" sz="1900" dirty="0">
                <a:latin typeface="Arial"/>
                <a:ea typeface="Times New Roman" panose="02020603050405020304" pitchFamily="18" charset="0"/>
              </a:rPr>
              <a:t>Criação de um site para agendamento de serviços de petshop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.</a:t>
            </a:r>
            <a:endParaRPr lang="pt-BR" sz="1900" dirty="0">
              <a:latin typeface="Arial"/>
            </a:endParaRPr>
          </a:p>
          <a:p>
            <a:pPr algn="just">
              <a:buClrTx/>
              <a:buFont typeface="Poppins Light" panose="05000000000000000000" pitchFamily="2" charset="2"/>
              <a:buChar char="￮"/>
            </a:pPr>
            <a:endParaRPr lang="pt-BR" sz="1900" dirty="0">
              <a:latin typeface="Arial"/>
            </a:endParaRPr>
          </a:p>
          <a:p>
            <a:pPr algn="just">
              <a:buClrTx/>
              <a:buFont typeface="Poppins Light" panose="05000000000000000000" pitchFamily="2" charset="2"/>
              <a:buChar char="￮"/>
            </a:pPr>
            <a:r>
              <a:rPr lang="pt-BR" sz="1900" b="1" dirty="0">
                <a:latin typeface="Arial"/>
              </a:rPr>
              <a:t>Específicos:</a:t>
            </a:r>
          </a:p>
          <a:p>
            <a:pPr marL="127000" indent="0" algn="just">
              <a:buClrTx/>
              <a:buNone/>
            </a:pPr>
            <a:r>
              <a:rPr lang="pt-BR" sz="1900" dirty="0">
                <a:latin typeface="Arial"/>
                <a:ea typeface="Times New Roman" panose="02020603050405020304" pitchFamily="18" charset="0"/>
              </a:rPr>
              <a:t> F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ornecer a funcionalidade de realizar o agendamento de serviços através do site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;</a:t>
            </a:r>
            <a:endParaRPr lang="pt-BR" sz="1900" dirty="0">
              <a:latin typeface="Arial"/>
            </a:endParaRPr>
          </a:p>
          <a:p>
            <a:pPr marL="127000" indent="0" algn="just">
              <a:buClrTx/>
              <a:buNone/>
            </a:pPr>
            <a:endParaRPr lang="pt-BR" sz="1900" dirty="0">
              <a:latin typeface="Arial"/>
              <a:ea typeface="Times New Roman" panose="02020603050405020304" pitchFamily="18" charset="0"/>
            </a:endParaRPr>
          </a:p>
          <a:p>
            <a:pPr marL="127000" indent="0" algn="just">
              <a:buClrTx/>
              <a:buNone/>
            </a:pPr>
            <a:r>
              <a:rPr lang="pt-BR" sz="1900" dirty="0">
                <a:latin typeface="Arial"/>
                <a:ea typeface="Times New Roman" panose="02020603050405020304" pitchFamily="18" charset="0"/>
              </a:rPr>
              <a:t> A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presentar o serviço de agendamentos reiterados, marcados com a periodicidade desejada pelo cliente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;</a:t>
            </a:r>
            <a:endParaRPr lang="pt-BR" sz="1900" dirty="0">
              <a:latin typeface="Arial"/>
            </a:endParaRPr>
          </a:p>
          <a:p>
            <a:pPr marL="127000" indent="0" algn="just">
              <a:buClrTx/>
              <a:buNone/>
            </a:pPr>
            <a:endParaRPr lang="pt-BR" sz="1900" dirty="0">
              <a:latin typeface="Arial"/>
              <a:ea typeface="Times New Roman" panose="02020603050405020304" pitchFamily="18" charset="0"/>
            </a:endParaRPr>
          </a:p>
          <a:p>
            <a:pPr marL="127000" indent="0" algn="just">
              <a:buClrTx/>
              <a:buNone/>
            </a:pPr>
            <a:r>
              <a:rPr lang="pt-BR" sz="1900" dirty="0">
                <a:latin typeface="Arial"/>
                <a:ea typeface="Times New Roman" panose="02020603050405020304" pitchFamily="18" charset="0"/>
              </a:rPr>
              <a:t> P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ermitir 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ao 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cliente escolher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 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qual 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funcionário realizará </a:t>
            </a:r>
            <a:r>
              <a:rPr lang="pt-BR" sz="1900" dirty="0">
                <a:effectLst/>
                <a:latin typeface="Arial"/>
                <a:ea typeface="Times New Roman" panose="02020603050405020304" pitchFamily="18" charset="0"/>
              </a:rPr>
              <a:t>o serviço e quais as opções de serviço a </a:t>
            </a:r>
            <a:r>
              <a:rPr lang="pt-BR" sz="1900" dirty="0">
                <a:latin typeface="Arial"/>
                <a:ea typeface="Times New Roman" panose="02020603050405020304" pitchFamily="18" charset="0"/>
              </a:rPr>
              <a:t>serem realizadas.</a:t>
            </a:r>
            <a:endParaRPr lang="pt-BR" sz="1900" dirty="0">
              <a:effectLst/>
              <a:latin typeface="Arial"/>
              <a:ea typeface="Times New Roman" panose="02020603050405020304" pitchFamily="18" charset="0"/>
            </a:endParaRPr>
          </a:p>
          <a:p>
            <a:pPr algn="just" fontAlgn="base">
              <a:buClrTx/>
              <a:buFont typeface="Wingdings" panose="05000000000000000000" pitchFamily="2" charset="2"/>
              <a:buChar char="Ø"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0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oppins"/>
                <a:cs typeface="Poppins"/>
                <a:sym typeface="Poppin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4</a:t>
            </a:fld>
            <a:endParaRPr kumimoji="0" sz="10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Poppins"/>
              <a:cs typeface="Poppins"/>
              <a:sym typeface="Poppins"/>
            </a:endParaRPr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6900649"/>
      </p:ext>
    </p:extLst>
  </p:cSld>
  <p:clrMapOvr>
    <a:masterClrMapping/>
  </p:clrMapOvr>
  <p:transition advClick="0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632800" y="338706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Público-Alvo</a:t>
            </a:r>
            <a:endParaRPr dirty="0">
              <a:latin typeface="+mj-lt"/>
            </a:endParaRPr>
          </a:p>
        </p:txBody>
      </p:sp>
      <p:sp>
        <p:nvSpPr>
          <p:cNvPr id="194" name="Google Shape;194;p19"/>
          <p:cNvSpPr txBox="1">
            <a:spLocks noGrp="1"/>
          </p:cNvSpPr>
          <p:nvPr>
            <p:ph type="body" idx="1"/>
          </p:nvPr>
        </p:nvSpPr>
        <p:spPr>
          <a:xfrm>
            <a:off x="350137" y="1175657"/>
            <a:ext cx="5277097" cy="3629137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algn="ctr" fontAlgn="base">
              <a:buFont typeface="Courier New" panose="02070309020205020404" pitchFamily="49" charset="0"/>
              <a:buChar char="o"/>
            </a:pPr>
            <a:endParaRPr lang="pt-BR" sz="1800" dirty="0">
              <a:solidFill>
                <a:schemeClr val="tx1"/>
              </a:solidFill>
              <a:latin typeface="Arial"/>
              <a:ea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000" dirty="0">
                <a:latin typeface="Arial"/>
              </a:rPr>
              <a:t>Homens e mulheres, entre 25 e 70 anos;</a:t>
            </a:r>
            <a:endParaRPr lang="pt-BR" sz="2000" dirty="0">
              <a:solidFill>
                <a:schemeClr val="tx1"/>
              </a:solidFill>
              <a:latin typeface="Arial"/>
              <a:ea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tx1"/>
                </a:solidFill>
                <a:latin typeface="Arial"/>
                <a:ea typeface="Times New Roman" panose="02020603050405020304" pitchFamily="18" charset="0"/>
              </a:rPr>
              <a:t>Residentes de Belo Horizonte;</a:t>
            </a:r>
          </a:p>
          <a:p>
            <a:pPr algn="just" fontAlgn="base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tx1"/>
                </a:solidFill>
                <a:latin typeface="Arial"/>
                <a:ea typeface="Times New Roman" panose="02020603050405020304" pitchFamily="18" charset="0"/>
              </a:rPr>
              <a:t>Donos de petshops e/ou donos de pets; </a:t>
            </a:r>
          </a:p>
          <a:p>
            <a:pPr algn="just" fontAlgn="base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000" dirty="0">
                <a:solidFill>
                  <a:schemeClr val="tx1"/>
                </a:solidFill>
                <a:latin typeface="Arial"/>
                <a:ea typeface="Times New Roman" panose="02020603050405020304" pitchFamily="18" charset="0"/>
              </a:rPr>
              <a:t>Que utilizem serviços e </a:t>
            </a:r>
            <a:r>
              <a:rPr lang="pt-BR" sz="2100" dirty="0">
                <a:solidFill>
                  <a:schemeClr val="tx1"/>
                </a:solidFill>
                <a:latin typeface="Arial"/>
                <a:ea typeface="Times New Roman" panose="02020603050405020304" pitchFamily="18" charset="0"/>
              </a:rPr>
              <a:t>produtos</a:t>
            </a:r>
            <a:r>
              <a:rPr lang="pt-BR" sz="2000" dirty="0">
                <a:solidFill>
                  <a:schemeClr val="tx1"/>
                </a:solidFill>
                <a:latin typeface="Arial"/>
                <a:ea typeface="Times New Roman" panose="02020603050405020304" pitchFamily="18" charset="0"/>
              </a:rPr>
              <a:t> de petshop;</a:t>
            </a:r>
            <a:endParaRPr lang="pt-BR" sz="2000" dirty="0">
              <a:latin typeface="Arial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pt-BR" sz="2000" dirty="0">
                <a:latin typeface="Arial"/>
              </a:rPr>
              <a:t>Que saibam utilizar computadores e dispositivos móveis.</a:t>
            </a:r>
          </a:p>
          <a:p>
            <a:pPr marL="127000" indent="0" algn="just">
              <a:buNone/>
            </a:pPr>
            <a:endParaRPr lang="pt-BR" sz="1800" dirty="0">
              <a:latin typeface="Arial"/>
            </a:endParaRPr>
          </a:p>
          <a:p>
            <a:pPr marL="127000" indent="0" algn="just" fontAlgn="base">
              <a:buClrTx/>
              <a:buNone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fontAlgn="base">
              <a:buClrTx/>
              <a:buFont typeface="Wingdings" panose="05000000000000000000" pitchFamily="2" charset="2"/>
              <a:buChar char="Ø"/>
            </a:pP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29349609"/>
      </p:ext>
    </p:extLst>
  </p:cSld>
  <p:clrMapOvr>
    <a:masterClrMapping/>
  </p:clrMapOvr>
  <p:transition advClick="0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425804" y="371350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+mj-lt"/>
              </a:rPr>
              <a:t>Requisitos Funcionais</a:t>
            </a:r>
            <a:endParaRPr dirty="0"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05E0B353-57B7-FE65-93D1-DE0E425954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582422"/>
              </p:ext>
            </p:extLst>
          </p:nvPr>
        </p:nvGraphicFramePr>
        <p:xfrm>
          <a:off x="152525" y="1145895"/>
          <a:ext cx="5840312" cy="3814461"/>
        </p:xfrm>
        <a:graphic>
          <a:graphicData uri="http://schemas.openxmlformats.org/drawingml/2006/table">
            <a:tbl>
              <a:tblPr firstRow="1" firstCol="1" bandRow="1">
                <a:tableStyleId>{F84DA76C-795A-495A-BEFA-B778C0396278}</a:tableStyleId>
              </a:tblPr>
              <a:tblGrid>
                <a:gridCol w="758248">
                  <a:extLst>
                    <a:ext uri="{9D8B030D-6E8A-4147-A177-3AD203B41FA5}">
                      <a16:colId xmlns:a16="http://schemas.microsoft.com/office/drawing/2014/main" val="3878572386"/>
                    </a:ext>
                  </a:extLst>
                </a:gridCol>
                <a:gridCol w="4089122">
                  <a:extLst>
                    <a:ext uri="{9D8B030D-6E8A-4147-A177-3AD203B41FA5}">
                      <a16:colId xmlns:a16="http://schemas.microsoft.com/office/drawing/2014/main" val="296416677"/>
                    </a:ext>
                  </a:extLst>
                </a:gridCol>
                <a:gridCol w="992942">
                  <a:extLst>
                    <a:ext uri="{9D8B030D-6E8A-4147-A177-3AD203B41FA5}">
                      <a16:colId xmlns:a16="http://schemas.microsoft.com/office/drawing/2014/main" val="1775539491"/>
                    </a:ext>
                  </a:extLst>
                </a:gridCol>
              </a:tblGrid>
              <a:tr h="225798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ID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Descrição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Prioridade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3931425"/>
                  </a:ext>
                </a:extLst>
              </a:tr>
              <a:tr h="42371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RF-01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deve apresentar na página principal ilustrativa, com opção de cadastro de conta ou login. (Uso de banco de dados)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Alta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67086628"/>
                  </a:ext>
                </a:extLst>
              </a:tr>
              <a:tr h="42371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RF-02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Após login, o site deve apresentar 5 categorias chave, MEUS ANIMAIS, MEUS PEDIDOS, CADASTRAR, SOLICITAR e SAIR.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Média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81825922"/>
                  </a:ext>
                </a:extLst>
              </a:tr>
              <a:tr h="42371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RF-03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permitirá na categoria configurações da conta a edição de dados ou exclusão da conta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Média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05675692"/>
                  </a:ext>
                </a:extLst>
              </a:tr>
              <a:tr h="564301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RF-04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permitirá na categoria CADASTRAR, cadastro de pets, a edição de dados do pet e na categoria MEUS ANIMAIS, visualizar os animais cadastrados para o usuário logado.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Média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784176875"/>
                  </a:ext>
                </a:extLst>
              </a:tr>
              <a:tr h="1329522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RF-05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permitirá na categoria SOLICITAR, o agendamento e cancelamento de agendamento de consultas de forma simples e prática, assim como aplicação de vacinas, banho e tosa. Deverá conter um campo de observações para que o cliente possa fornecer descrições mais detalhadas a respeito do serviço desejado. Essa tela deverá mostrar as datas disponíveis para agendamento.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Alta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04188364"/>
                  </a:ext>
                </a:extLst>
              </a:tr>
              <a:tr h="42371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RF-06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permitirá a visualização do histórico de agendamentos por pet e lembrete de agendamento futuro.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Alta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300551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901459"/>
      </p:ext>
    </p:extLst>
  </p:cSld>
  <p:clrMapOvr>
    <a:masterClrMapping/>
  </p:clrMapOvr>
  <p:transition advClick="0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222637" y="811033"/>
            <a:ext cx="5693133" cy="10381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 dirty="0">
                <a:latin typeface="+mj-lt"/>
              </a:rPr>
              <a:t>Requisitos Não Funcionais</a:t>
            </a:r>
            <a:endParaRPr sz="3300" dirty="0"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315FB157-1019-95E0-7C2E-7106D6F7A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802805"/>
              </p:ext>
            </p:extLst>
          </p:nvPr>
        </p:nvGraphicFramePr>
        <p:xfrm>
          <a:off x="222637" y="2187615"/>
          <a:ext cx="5548578" cy="2030934"/>
        </p:xfrm>
        <a:graphic>
          <a:graphicData uri="http://schemas.openxmlformats.org/drawingml/2006/table">
            <a:tbl>
              <a:tblPr firstRow="1" firstCol="1" bandRow="1">
                <a:tableStyleId>{F84DA76C-795A-495A-BEFA-B778C0396278}</a:tableStyleId>
              </a:tblPr>
              <a:tblGrid>
                <a:gridCol w="720372">
                  <a:extLst>
                    <a:ext uri="{9D8B030D-6E8A-4147-A177-3AD203B41FA5}">
                      <a16:colId xmlns:a16="http://schemas.microsoft.com/office/drawing/2014/main" val="3255474177"/>
                    </a:ext>
                  </a:extLst>
                </a:gridCol>
                <a:gridCol w="3884862">
                  <a:extLst>
                    <a:ext uri="{9D8B030D-6E8A-4147-A177-3AD203B41FA5}">
                      <a16:colId xmlns:a16="http://schemas.microsoft.com/office/drawing/2014/main" val="1918397435"/>
                    </a:ext>
                  </a:extLst>
                </a:gridCol>
                <a:gridCol w="943344">
                  <a:extLst>
                    <a:ext uri="{9D8B030D-6E8A-4147-A177-3AD203B41FA5}">
                      <a16:colId xmlns:a16="http://schemas.microsoft.com/office/drawing/2014/main" val="595487074"/>
                    </a:ext>
                  </a:extLst>
                </a:gridCol>
              </a:tblGrid>
              <a:tr h="39125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ID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Descrição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900">
                          <a:effectLst/>
                        </a:rPr>
                        <a:t>Prioridade </a:t>
                      </a:r>
                      <a:endParaRPr lang="pt-BR" sz="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73657970"/>
                  </a:ext>
                </a:extLst>
              </a:tr>
              <a:tr h="734192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RNF-01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deve ser publicado em um ambiente acessível publicamente na Internet (GitHub </a:t>
                      </a:r>
                      <a:r>
                        <a:rPr lang="pt-BR" sz="1100" baseline="0" dirty="0" err="1">
                          <a:effectLst/>
                        </a:rPr>
                        <a:t>Pages</a:t>
                      </a:r>
                      <a:r>
                        <a:rPr lang="pt-BR" sz="1100" baseline="0" dirty="0">
                          <a:effectLst/>
                        </a:rPr>
                        <a:t>);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Alta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90477249"/>
                  </a:ext>
                </a:extLst>
              </a:tr>
              <a:tr h="537342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RNF-02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deve ter bom nível de contraste entre os elementos da tela em conformidade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Média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14097110"/>
                  </a:ext>
                </a:extLst>
              </a:tr>
              <a:tr h="368145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>
                          <a:effectLst/>
                        </a:rPr>
                        <a:t>RNF-03 </a:t>
                      </a:r>
                      <a:endParaRPr lang="pt-BR" sz="1100" baseline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O site deve ser compatível com os principais navegadores do mercado (Google Chrome, Firefox, Microsoft Edge)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t-BR" sz="1100" baseline="0" dirty="0">
                          <a:effectLst/>
                        </a:rPr>
                        <a:t>Alta </a:t>
                      </a:r>
                      <a:endParaRPr lang="pt-BR" sz="1100" baseline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22540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4650380"/>
      </p:ext>
    </p:extLst>
  </p:cSld>
  <p:clrMapOvr>
    <a:masterClrMapping/>
  </p:clrMapOvr>
  <p:transition advClick="0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89" name="Google Shape;189;p1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190" name="Google Shape;190;p1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67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540744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>
                <a:latin typeface="+mj-lt"/>
              </a:rPr>
              <a:t>Soluções Implementadas</a:t>
            </a:r>
            <a:endParaRPr sz="3500" dirty="0"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CaixaDeTexto 3">
            <a:extLst>
              <a:ext uri="{FF2B5EF4-FFF2-40B4-BE49-F238E27FC236}">
                <a16:creationId xmlns:a16="http://schemas.microsoft.com/office/drawing/2014/main" id="{47B9E44D-3C77-D4CE-B689-72D5AE40375B}"/>
              </a:ext>
            </a:extLst>
          </p:cNvPr>
          <p:cNvSpPr txBox="1"/>
          <p:nvPr/>
        </p:nvSpPr>
        <p:spPr>
          <a:xfrm>
            <a:off x="397565" y="2370521"/>
            <a:ext cx="5392531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400" dirty="0"/>
              <a:t>Tela de login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400" dirty="0"/>
              <a:t>Tela de meus animais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pt-BR" sz="2400" dirty="0"/>
              <a:t>Tela de meus pedidos</a:t>
            </a:r>
          </a:p>
        </p:txBody>
      </p:sp>
    </p:spTree>
    <p:extLst>
      <p:ext uri="{BB962C8B-B14F-4D97-AF65-F5344CB8AC3E}">
        <p14:creationId xmlns:p14="http://schemas.microsoft.com/office/powerpoint/2010/main" val="825071005"/>
      </p:ext>
    </p:extLst>
  </p:cSld>
  <p:clrMapOvr>
    <a:masterClrMapping/>
  </p:clrMapOvr>
  <p:transition advClick="0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6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ctrTitle" idx="4294967295"/>
          </p:nvPr>
        </p:nvSpPr>
        <p:spPr>
          <a:xfrm>
            <a:off x="2351788" y="1180487"/>
            <a:ext cx="4608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Conclusão</a:t>
            </a:r>
            <a:endParaRPr sz="6000" dirty="0"/>
          </a:p>
        </p:txBody>
      </p:sp>
      <p:sp>
        <p:nvSpPr>
          <p:cNvPr id="443" name="Google Shape;443;p36"/>
          <p:cNvSpPr txBox="1">
            <a:spLocks noGrp="1"/>
          </p:cNvSpPr>
          <p:nvPr>
            <p:ph type="subTitle" idx="4294967295"/>
          </p:nvPr>
        </p:nvSpPr>
        <p:spPr>
          <a:xfrm>
            <a:off x="2268000" y="3094216"/>
            <a:ext cx="4608000" cy="5373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Poppins"/>
                <a:ea typeface="Poppins"/>
                <a:cs typeface="Poppins"/>
                <a:sym typeface="Poppins"/>
              </a:rPr>
              <a:t>Perguntas?</a:t>
            </a:r>
            <a:endParaRPr dirty="0"/>
          </a:p>
        </p:txBody>
      </p:sp>
      <p:grpSp>
        <p:nvGrpSpPr>
          <p:cNvPr id="444" name="Google Shape;444;p36"/>
          <p:cNvGrpSpPr/>
          <p:nvPr/>
        </p:nvGrpSpPr>
        <p:grpSpPr>
          <a:xfrm>
            <a:off x="1812552" y="1460659"/>
            <a:ext cx="345971" cy="325505"/>
            <a:chOff x="5972700" y="2330200"/>
            <a:chExt cx="411625" cy="387275"/>
          </a:xfrm>
        </p:grpSpPr>
        <p:sp>
          <p:nvSpPr>
            <p:cNvPr id="445" name="Google Shape;445;p3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advClick="0">
    <p:fade thruBlk="1"/>
  </p:transition>
</p:sld>
</file>

<file path=ppt/theme/theme1.xml><?xml version="1.0" encoding="utf-8"?>
<a:theme xmlns:a="http://schemas.openxmlformats.org/drawingml/2006/main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EFEFEF"/>
      </a:lt2>
      <a:accent1>
        <a:srgbClr val="485364"/>
      </a:accent1>
      <a:accent2>
        <a:srgbClr val="63728A"/>
      </a:accent2>
      <a:accent3>
        <a:srgbClr val="8B9AB3"/>
      </a:accent3>
      <a:accent4>
        <a:srgbClr val="9E8473"/>
      </a:accent4>
      <a:accent5>
        <a:srgbClr val="CAAE9C"/>
      </a:accent5>
      <a:accent6>
        <a:srgbClr val="DFCEC3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686B6292043C04DB5ADD0C8005C6E7E" ma:contentTypeVersion="4" ma:contentTypeDescription="Crie um novo documento." ma:contentTypeScope="" ma:versionID="6224b239946a984ce7f0568878b2682e">
  <xsd:schema xmlns:xsd="http://www.w3.org/2001/XMLSchema" xmlns:xs="http://www.w3.org/2001/XMLSchema" xmlns:p="http://schemas.microsoft.com/office/2006/metadata/properties" xmlns:ns2="42963851-10ef-429e-91dd-76e3fe725103" targetNamespace="http://schemas.microsoft.com/office/2006/metadata/properties" ma:root="true" ma:fieldsID="e933513870d1b05a24280bf70efe9214" ns2:_="">
    <xsd:import namespace="42963851-10ef-429e-91dd-76e3fe7251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963851-10ef-429e-91dd-76e3fe7251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A69E4FE-7135-4D7E-A8AE-DCF48F47FFF4}">
  <ds:schemaRefs>
    <ds:schemaRef ds:uri="http://schemas.microsoft.com/office/2006/metadata/propertie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BC71FD7F-2979-4B1C-8F45-B463FB7DC1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9E1DAA-CE91-4F05-B9E0-F646CF138E7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42963851-10ef-429e-91dd-76e3fe72510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2759</TotalTime>
  <Words>419</Words>
  <Application>Microsoft Office PowerPoint</Application>
  <PresentationFormat>Apresentação na tela (16:9)</PresentationFormat>
  <Paragraphs>78</Paragraphs>
  <Slides>10</Slides>
  <Notes>10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1" baseType="lpstr">
      <vt:lpstr>Cymbeline template</vt:lpstr>
      <vt:lpstr>PROJETO PETS</vt:lpstr>
      <vt:lpstr>Equipe</vt:lpstr>
      <vt:lpstr>Problema</vt:lpstr>
      <vt:lpstr>Objetivo</vt:lpstr>
      <vt:lpstr>Público-Alvo</vt:lpstr>
      <vt:lpstr>Requisitos Funcionais</vt:lpstr>
      <vt:lpstr>Requisitos Não Funcionais</vt:lpstr>
      <vt:lpstr>Soluções Implementadas</vt:lpstr>
      <vt:lpstr>Conclusão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PETS</dc:title>
  <dc:creator>Hebert</dc:creator>
  <cp:lastModifiedBy>𝓔𝓵𝓿𝓮𝓼 𝓓𝓲𝓪𝓼</cp:lastModifiedBy>
  <cp:revision>104</cp:revision>
  <dcterms:modified xsi:type="dcterms:W3CDTF">2022-12-08T00:01:54Z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0x0101001686B6292043C04DB5ADD0C8005C6E7E</vt:lpwstr>
  </property>
  <property fmtid="{D5CDD505-2E9C-101B-9397-08002B2CF9AE}" pid="3" name="MSIP_Label_1ba22eba-d59e-42ba-acb9-085eb1026b66_Enabled">
    <vt:lpwstr>true</vt:lpwstr>
  </property>
  <property fmtid="{D5CDD505-2E9C-101B-9397-08002B2CF9AE}" pid="4" name="MSIP_Label_1ba22eba-d59e-42ba-acb9-085eb1026b66_SetDate">
    <vt:lpwstr>2022-12-07T18:55:30Z</vt:lpwstr>
  </property>
  <property fmtid="{D5CDD505-2E9C-101B-9397-08002B2CF9AE}" pid="5" name="MSIP_Label_1ba22eba-d59e-42ba-acb9-085eb1026b66_Method">
    <vt:lpwstr>Privileged</vt:lpwstr>
  </property>
  <property fmtid="{D5CDD505-2E9C-101B-9397-08002B2CF9AE}" pid="6" name="MSIP_Label_1ba22eba-d59e-42ba-acb9-085eb1026b66_Name">
    <vt:lpwstr>1ba22eba-d59e-42ba-acb9-085eb1026b66</vt:lpwstr>
  </property>
  <property fmtid="{D5CDD505-2E9C-101B-9397-08002B2CF9AE}" pid="7" name="MSIP_Label_1ba22eba-d59e-42ba-acb9-085eb1026b66_SiteId">
    <vt:lpwstr>ea0c2907-38d2-4181-8750-b0b190b60443</vt:lpwstr>
  </property>
  <property fmtid="{D5CDD505-2E9C-101B-9397-08002B2CF9AE}" pid="8" name="MSIP_Label_1ba22eba-d59e-42ba-acb9-085eb1026b66_ActionId">
    <vt:lpwstr>df354ca7-0eec-49d5-b2ab-e541ec937008</vt:lpwstr>
  </property>
  <property fmtid="{D5CDD505-2E9C-101B-9397-08002B2CF9AE}" pid="9" name="MSIP_Label_1ba22eba-d59e-42ba-acb9-085eb1026b66_ContentBits">
    <vt:lpwstr>0</vt:lpwstr>
  </property>
</Properties>
</file>